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6"/>
  </p:notesMasterIdLst>
  <p:handoutMasterIdLst>
    <p:handoutMasterId r:id="rId27"/>
  </p:handoutMasterIdLst>
  <p:sldIdLst>
    <p:sldId id="523" r:id="rId5"/>
    <p:sldId id="564" r:id="rId6"/>
    <p:sldId id="532" r:id="rId7"/>
    <p:sldId id="536" r:id="rId8"/>
    <p:sldId id="548" r:id="rId9"/>
    <p:sldId id="537" r:id="rId10"/>
    <p:sldId id="534" r:id="rId11"/>
    <p:sldId id="533" r:id="rId12"/>
    <p:sldId id="541" r:id="rId13"/>
    <p:sldId id="538" r:id="rId14"/>
    <p:sldId id="539" r:id="rId15"/>
    <p:sldId id="540" r:id="rId16"/>
    <p:sldId id="562" r:id="rId17"/>
    <p:sldId id="543" r:id="rId18"/>
    <p:sldId id="556" r:id="rId19"/>
    <p:sldId id="557" r:id="rId20"/>
    <p:sldId id="558" r:id="rId21"/>
    <p:sldId id="559" r:id="rId22"/>
    <p:sldId id="561" r:id="rId23"/>
    <p:sldId id="554" r:id="rId24"/>
    <p:sldId id="563" r:id="rId2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93" autoAdjust="0"/>
    <p:restoredTop sz="96571" autoAdjust="0"/>
  </p:normalViewPr>
  <p:slideViewPr>
    <p:cSldViewPr snapToGrid="0" showGuides="1">
      <p:cViewPr varScale="1">
        <p:scale>
          <a:sx n="121" d="100"/>
          <a:sy n="121" d="100"/>
        </p:scale>
        <p:origin x="1003" y="91"/>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5/21/2021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5/21/2021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should reference other presentations at the annual meeting</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dirty="0"/>
          </a:p>
        </p:txBody>
      </p:sp>
    </p:spTree>
    <p:extLst>
      <p:ext uri="{BB962C8B-B14F-4D97-AF65-F5344CB8AC3E}">
        <p14:creationId xmlns:p14="http://schemas.microsoft.com/office/powerpoint/2010/main" val="1276574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dirty="0"/>
          </a:p>
        </p:txBody>
      </p:sp>
    </p:spTree>
    <p:extLst>
      <p:ext uri="{BB962C8B-B14F-4D97-AF65-F5344CB8AC3E}">
        <p14:creationId xmlns:p14="http://schemas.microsoft.com/office/powerpoint/2010/main" val="3805979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dirty="0"/>
          </a:p>
        </p:txBody>
      </p:sp>
    </p:spTree>
    <p:extLst>
      <p:ext uri="{BB962C8B-B14F-4D97-AF65-F5344CB8AC3E}">
        <p14:creationId xmlns:p14="http://schemas.microsoft.com/office/powerpoint/2010/main" val="100295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complicated example. However, the </a:t>
            </a:r>
            <a:r>
              <a:rPr lang="en-US" dirty="0" err="1"/>
              <a:t>Pyomo</a:t>
            </a:r>
            <a:r>
              <a:rPr lang="en-US" dirty="0"/>
              <a:t> team started with a fairly basic setup, and grew from there</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dirty="0"/>
          </a:p>
        </p:txBody>
      </p:sp>
    </p:spTree>
    <p:extLst>
      <p:ext uri="{BB962C8B-B14F-4D97-AF65-F5344CB8AC3E}">
        <p14:creationId xmlns:p14="http://schemas.microsoft.com/office/powerpoint/2010/main" val="3731424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ecp-ci.gitlab.io/"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376956"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endParaRPr lang="en-US" u="sng" dirty="0"/>
          </a:p>
          <a:p>
            <a:r>
              <a:rPr lang="en-US" u="sng" dirty="0"/>
              <a:t>James M. </a:t>
            </a:r>
            <a:r>
              <a:rPr lang="en-US" u="sng" dirty="0" err="1"/>
              <a:t>Willenbring</a:t>
            </a:r>
            <a:br>
              <a:rPr lang="en-US" u="sng" dirty="0"/>
            </a:br>
            <a:r>
              <a:rPr lang="en-US" sz="2000" dirty="0"/>
              <a:t>Sandia National Laboratories</a:t>
            </a:r>
            <a:endParaRPr lang="en-US" dirty="0"/>
          </a:p>
          <a:p>
            <a:r>
              <a:rPr lang="en-US" dirty="0"/>
              <a:t>David E. Bernholdt</a:t>
            </a:r>
            <a:br>
              <a:rPr lang="en-US" dirty="0"/>
            </a:br>
            <a:r>
              <a:rPr lang="en-US" sz="2000" dirty="0"/>
              <a:t>Oak Ridge National Laboratory</a:t>
            </a:r>
          </a:p>
          <a:p>
            <a:r>
              <a:rPr lang="en-US" dirty="0"/>
              <a:t>Mark C. Miller</a:t>
            </a:r>
            <a:br>
              <a:rPr lang="en-US" sz="2000" dirty="0"/>
            </a:br>
            <a:r>
              <a:rPr lang="en-US" sz="2000" dirty="0"/>
              <a:t>Lawrence Livermore National Laboratory</a:t>
            </a:r>
          </a:p>
          <a:p>
            <a:r>
              <a:rPr lang="en-US" sz="2000" dirty="0"/>
              <a:t>Developing a Testing and Continuous Integration Strategy for your Team tutorial @ ECP Annual Meeting, April 2021</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50FD-A37F-BB47-9F27-A87E5C3BD6F4}"/>
              </a:ext>
            </a:extLst>
          </p:cNvPr>
          <p:cNvSpPr>
            <a:spLocks noGrp="1"/>
          </p:cNvSpPr>
          <p:nvPr>
            <p:ph type="title"/>
          </p:nvPr>
        </p:nvSpPr>
        <p:spPr>
          <a:xfrm>
            <a:off x="365760" y="411480"/>
            <a:ext cx="11372473" cy="502920"/>
          </a:xfrm>
        </p:spPr>
        <p:txBody>
          <a:bodyPr/>
          <a:lstStyle/>
          <a:p>
            <a:r>
              <a:rPr lang="en-US" dirty="0"/>
              <a:t>ECP CI Resources</a:t>
            </a:r>
          </a:p>
        </p:txBody>
      </p:sp>
      <p:sp>
        <p:nvSpPr>
          <p:cNvPr id="3" name="Content Placeholder 2">
            <a:extLst>
              <a:ext uri="{FF2B5EF4-FFF2-40B4-BE49-F238E27FC236}">
                <a16:creationId xmlns:a16="http://schemas.microsoft.com/office/drawing/2014/main" id="{C3824B5D-AF1C-4546-8C2C-E19815C93DF7}"/>
              </a:ext>
            </a:extLst>
          </p:cNvPr>
          <p:cNvSpPr>
            <a:spLocks noGrp="1"/>
          </p:cNvSpPr>
          <p:nvPr>
            <p:ph idx="1"/>
          </p:nvPr>
        </p:nvSpPr>
        <p:spPr>
          <a:xfrm>
            <a:off x="365760" y="1270000"/>
            <a:ext cx="11369809" cy="4876800"/>
          </a:xfrm>
        </p:spPr>
        <p:txBody>
          <a:bodyPr/>
          <a:lstStyle/>
          <a:p>
            <a:r>
              <a:rPr lang="en-US" dirty="0"/>
              <a:t>ECP investing in GitLab for complex-wide CI</a:t>
            </a:r>
          </a:p>
          <a:p>
            <a:r>
              <a:rPr lang="en-US" dirty="0"/>
              <a:t>Complex-wide Federation</a:t>
            </a:r>
          </a:p>
          <a:p>
            <a:pPr lvl="1"/>
            <a:r>
              <a:rPr lang="en-US" dirty="0"/>
              <a:t>Many hurdles still to overcome</a:t>
            </a:r>
          </a:p>
          <a:p>
            <a:pPr lvl="1"/>
            <a:endParaRPr lang="en-US" dirty="0"/>
          </a:p>
          <a:p>
            <a:r>
              <a:rPr lang="en-US" dirty="0"/>
              <a:t>More about ECP CI at the Annual Meeting</a:t>
            </a:r>
          </a:p>
          <a:p>
            <a:pPr lvl="1"/>
            <a:r>
              <a:rPr lang="en-US" dirty="0">
                <a:solidFill>
                  <a:srgbClr val="FF0000"/>
                </a:solidFill>
              </a:rPr>
              <a:t>Benefitting From ECP CI</a:t>
            </a:r>
          </a:p>
          <a:p>
            <a:pPr lvl="2"/>
            <a:r>
              <a:rPr lang="en-US" dirty="0"/>
              <a:t>Wednesday 2:30-3:30 Eastern</a:t>
            </a:r>
          </a:p>
          <a:p>
            <a:pPr lvl="1"/>
            <a:r>
              <a:rPr lang="en-US" dirty="0">
                <a:solidFill>
                  <a:srgbClr val="FF0000"/>
                </a:solidFill>
              </a:rPr>
              <a:t>ECP CI Startup Tutorial</a:t>
            </a:r>
          </a:p>
          <a:p>
            <a:pPr lvl="2"/>
            <a:r>
              <a:rPr lang="en-US" dirty="0"/>
              <a:t>Friday 2:30-6 Eastern</a:t>
            </a:r>
          </a:p>
          <a:p>
            <a:r>
              <a:rPr lang="en-US" dirty="0"/>
              <a:t>Documentation and on-boarding help</a:t>
            </a:r>
          </a:p>
          <a:p>
            <a:pPr lvl="1"/>
            <a:r>
              <a:rPr lang="en-US" dirty="0">
                <a:hlinkClick r:id="rId3"/>
              </a:rPr>
              <a:t>https://ecp-ci.gitlab.io</a:t>
            </a:r>
            <a:endParaRPr lang="en-US" dirty="0"/>
          </a:p>
          <a:p>
            <a:pPr lvl="1"/>
            <a:endParaRPr lang="en-US" dirty="0"/>
          </a:p>
        </p:txBody>
      </p:sp>
      <p:pic>
        <p:nvPicPr>
          <p:cNvPr id="4" name="Google Shape;824;p110">
            <a:extLst>
              <a:ext uri="{FF2B5EF4-FFF2-40B4-BE49-F238E27FC236}">
                <a16:creationId xmlns:a16="http://schemas.microsoft.com/office/drawing/2014/main" id="{03AE07CE-79CF-D14F-A7F7-2BE3BBB5E75C}"/>
              </a:ext>
            </a:extLst>
          </p:cNvPr>
          <p:cNvPicPr preferRelativeResize="0"/>
          <p:nvPr/>
        </p:nvPicPr>
        <p:blipFill>
          <a:blip r:embed="rId4">
            <a:alphaModFix/>
          </a:blip>
          <a:stretch>
            <a:fillRect/>
          </a:stretch>
        </p:blipFill>
        <p:spPr>
          <a:xfrm>
            <a:off x="6760564" y="411480"/>
            <a:ext cx="5296184" cy="3230880"/>
          </a:xfrm>
          <a:prstGeom prst="rect">
            <a:avLst/>
          </a:prstGeom>
          <a:noFill/>
          <a:ln>
            <a:noFill/>
          </a:ln>
        </p:spPr>
      </p:pic>
    </p:spTree>
    <p:extLst>
      <p:ext uri="{BB962C8B-B14F-4D97-AF65-F5344CB8AC3E}">
        <p14:creationId xmlns:p14="http://schemas.microsoft.com/office/powerpoint/2010/main" val="279901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a:xfrm>
            <a:off x="6244236" y="464478"/>
            <a:ext cx="5531934" cy="821190"/>
          </a:xfrm>
        </p:spPr>
        <p:txBody>
          <a:bodyPr/>
          <a:lstStyle/>
          <a:p>
            <a:pPr algn="ctr"/>
            <a:r>
              <a:rPr lang="en-US" dirty="0"/>
              <a:t>Example .travis.yml file</a:t>
            </a:r>
            <a:br>
              <a:rPr lang="en-US" dirty="0"/>
            </a:br>
            <a:r>
              <a:rPr lang="en-US" dirty="0"/>
              <a:t>(also doing coverage analysis)</a:t>
            </a:r>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37976" y="2868930"/>
          <a:ext cx="5607806" cy="3662680"/>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sz="1600" dirty="0"/>
                        <a:t>GitHub Actions</a:t>
                      </a:r>
                      <a:br>
                        <a:rPr lang="en-US" sz="1600" dirty="0"/>
                      </a:br>
                      <a:r>
                        <a:rPr lang="en-US" sz="1600" dirty="0"/>
                        <a:t>.</a:t>
                      </a:r>
                      <a:br>
                        <a:rPr lang="en-US" sz="1600" dirty="0"/>
                      </a:br>
                      <a:r>
                        <a:rPr lang="en-US" sz="1600" dirty="0"/>
                        <a:t>.</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1415819693"/>
                  </a:ext>
                </a:extLst>
              </a:tr>
            </a:tbl>
          </a:graphicData>
        </a:graphic>
      </p:graphicFrame>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r="21245"/>
          <a:stretch/>
        </p:blipFill>
        <p:spPr>
          <a:xfrm>
            <a:off x="6244236" y="1630496"/>
            <a:ext cx="5487389" cy="4504874"/>
          </a:xfrm>
          <a:prstGeom prst="rect">
            <a:avLst/>
          </a:prstGeom>
        </p:spPr>
      </p:pic>
      <p:sp>
        <p:nvSpPr>
          <p:cNvPr id="7" name="Left Brace 6">
            <a:extLst>
              <a:ext uri="{FF2B5EF4-FFF2-40B4-BE49-F238E27FC236}">
                <a16:creationId xmlns:a16="http://schemas.microsoft.com/office/drawing/2014/main" id="{4702A1A8-B22A-4501-B63A-95EC57F4F262}"/>
              </a:ext>
            </a:extLst>
          </p:cNvPr>
          <p:cNvSpPr/>
          <p:nvPr/>
        </p:nvSpPr>
        <p:spPr>
          <a:xfrm rot="10800000">
            <a:off x="8254837" y="5124756"/>
            <a:ext cx="289352" cy="5010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EBC2EBC9-9F38-478B-8F91-8ACBAD2509E2}"/>
              </a:ext>
            </a:extLst>
          </p:cNvPr>
          <p:cNvSpPr txBox="1"/>
          <p:nvPr/>
        </p:nvSpPr>
        <p:spPr>
          <a:xfrm>
            <a:off x="8544189" y="5171011"/>
            <a:ext cx="2330382" cy="433965"/>
          </a:xfrm>
          <a:prstGeom prst="rect">
            <a:avLst/>
          </a:prstGeom>
          <a:noFill/>
        </p:spPr>
        <p:txBody>
          <a:bodyPr wrap="none" lIns="118872" tIns="91440" rIns="118872" bIns="91440" rtlCol="0" anchor="ctr" anchorCtr="0">
            <a:spAutoFit/>
          </a:bodyPr>
          <a:lstStyle/>
          <a:p>
            <a:pPr algn="l">
              <a:lnSpc>
                <a:spcPct val="90000"/>
              </a:lnSpc>
            </a:pPr>
            <a:r>
              <a:rPr lang="en-US" dirty="0"/>
              <a:t>Specify environment</a:t>
            </a:r>
          </a:p>
        </p:txBody>
      </p:sp>
      <p:sp>
        <p:nvSpPr>
          <p:cNvPr id="10" name="Left Brace 9">
            <a:extLst>
              <a:ext uri="{FF2B5EF4-FFF2-40B4-BE49-F238E27FC236}">
                <a16:creationId xmlns:a16="http://schemas.microsoft.com/office/drawing/2014/main" id="{BE976A7E-F137-4162-B7DD-2D56C4ECEB97}"/>
              </a:ext>
            </a:extLst>
          </p:cNvPr>
          <p:cNvSpPr/>
          <p:nvPr/>
        </p:nvSpPr>
        <p:spPr>
          <a:xfrm rot="10800000">
            <a:off x="8254837" y="5759280"/>
            <a:ext cx="264488" cy="2403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6F0690F6-ABD5-44F9-B720-60FDFD469961}"/>
              </a:ext>
            </a:extLst>
          </p:cNvPr>
          <p:cNvSpPr txBox="1"/>
          <p:nvPr/>
        </p:nvSpPr>
        <p:spPr>
          <a:xfrm>
            <a:off x="8519325" y="5658754"/>
            <a:ext cx="2574039" cy="433965"/>
          </a:xfrm>
          <a:prstGeom prst="rect">
            <a:avLst/>
          </a:prstGeom>
          <a:noFill/>
        </p:spPr>
        <p:txBody>
          <a:bodyPr wrap="none" lIns="118872" tIns="91440" rIns="118872" bIns="91440" rtlCol="0" anchor="ctr" anchorCtr="0">
            <a:spAutoFit/>
          </a:bodyPr>
          <a:lstStyle/>
          <a:p>
            <a:pPr algn="r">
              <a:lnSpc>
                <a:spcPct val="90000"/>
              </a:lnSpc>
            </a:pPr>
            <a:r>
              <a:rPr lang="en-US" dirty="0"/>
              <a:t>Commands to run test </a:t>
            </a:r>
          </a:p>
        </p:txBody>
      </p:sp>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5944589" y="5658756"/>
            <a:ext cx="587829" cy="629014"/>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418D967-5A4E-4B62-8BDE-3AA95A29BE3F}"/>
              </a:ext>
            </a:extLst>
          </p:cNvPr>
          <p:cNvSpPr txBox="1"/>
          <p:nvPr/>
        </p:nvSpPr>
        <p:spPr>
          <a:xfrm>
            <a:off x="2869015" y="6092719"/>
            <a:ext cx="3176767" cy="683264"/>
          </a:xfrm>
          <a:prstGeom prst="rect">
            <a:avLst/>
          </a:prstGeom>
          <a:noFill/>
        </p:spPr>
        <p:txBody>
          <a:bodyPr wrap="square" lIns="118872" tIns="91440" rIns="118872" bIns="91440" rtlCol="0" anchor="ctr" anchorCtr="0">
            <a:spAutoFit/>
          </a:bodyPr>
          <a:lstStyle/>
          <a:p>
            <a:pPr algn="l">
              <a:lnSpc>
                <a:spcPct val="90000"/>
              </a:lnSpc>
            </a:pPr>
            <a:r>
              <a:rPr lang="en-US" dirty="0"/>
              <a:t>Keywords defined by service</a:t>
            </a:r>
            <a:br>
              <a:rPr lang="en-US" dirty="0"/>
            </a:br>
            <a:r>
              <a:rPr lang="en-US" dirty="0"/>
              <a:t>provider’s YAML docs</a:t>
            </a:r>
          </a:p>
        </p:txBody>
      </p:sp>
    </p:spTree>
    <p:extLst>
      <p:ext uri="{BB962C8B-B14F-4D97-AF65-F5344CB8AC3E}">
        <p14:creationId xmlns:p14="http://schemas.microsoft.com/office/powerpoint/2010/main" val="3691912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Travis CI:</a:t>
            </a:r>
            <a:br>
              <a:rPr lang="en-US" dirty="0"/>
            </a:br>
            <a:endParaRPr lang="en-US" dirty="0"/>
          </a:p>
        </p:txBody>
      </p:sp>
      <p:pic>
        <p:nvPicPr>
          <p:cNvPr id="15" name="Picture 14">
            <a:extLst>
              <a:ext uri="{FF2B5EF4-FFF2-40B4-BE49-F238E27FC236}">
                <a16:creationId xmlns:a16="http://schemas.microsoft.com/office/drawing/2014/main" id="{227D88E3-D69A-A047-A73A-C5360D3DB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36" y="1522737"/>
            <a:ext cx="7723941" cy="3820444"/>
          </a:xfrm>
          <a:prstGeom prst="rect">
            <a:avLst/>
          </a:prstGeom>
        </p:spPr>
      </p:pic>
    </p:spTree>
    <p:extLst>
      <p:ext uri="{BB962C8B-B14F-4D97-AF65-F5344CB8AC3E}">
        <p14:creationId xmlns:p14="http://schemas.microsoft.com/office/powerpoint/2010/main" val="771977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a:t>travis-ci.com</a:t>
            </a:r>
          </a:p>
        </p:txBody>
      </p:sp>
      <p:pic>
        <p:nvPicPr>
          <p:cNvPr id="8" name="Content Placeholder 7">
            <a:extLst>
              <a:ext uri="{FF2B5EF4-FFF2-40B4-BE49-F238E27FC236}">
                <a16:creationId xmlns:a16="http://schemas.microsoft.com/office/drawing/2014/main" id="{FC32597D-EF26-794C-9ADB-0318B7793BED}"/>
              </a:ext>
            </a:extLst>
          </p:cNvPr>
          <p:cNvPicPr>
            <a:picLocks noGrp="1" noChangeAspect="1"/>
          </p:cNvPicPr>
          <p:nvPr>
            <p:ph sz="half" idx="2"/>
          </p:nvPr>
        </p:nvPicPr>
        <p:blipFill>
          <a:blip r:embed="rId3"/>
          <a:stretch>
            <a:fillRect/>
          </a:stretch>
        </p:blipFill>
        <p:spPr>
          <a:xfrm>
            <a:off x="822491" y="1027372"/>
            <a:ext cx="4953868" cy="5584245"/>
          </a:xfrm>
          <a:prstGeom prst="rect">
            <a:avLst/>
          </a:prstGeom>
        </p:spPr>
      </p:pic>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4"/>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spTree>
    <p:extLst>
      <p:ext uri="{BB962C8B-B14F-4D97-AF65-F5344CB8AC3E}">
        <p14:creationId xmlns:p14="http://schemas.microsoft.com/office/powerpoint/2010/main" val="3462859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pic>
        <p:nvPicPr>
          <p:cNvPr id="7" name="Picture 6">
            <a:extLst>
              <a:ext uri="{FF2B5EF4-FFF2-40B4-BE49-F238E27FC236}">
                <a16:creationId xmlns:a16="http://schemas.microsoft.com/office/drawing/2014/main" id="{FC188452-BC64-6542-B78C-0EB61EBE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85" y="1703636"/>
            <a:ext cx="4495800" cy="3759200"/>
          </a:xfrm>
          <a:prstGeom prst="rect">
            <a:avLst/>
          </a:prstGeom>
        </p:spPr>
      </p:pic>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spTree>
    <p:extLst>
      <p:ext uri="{BB962C8B-B14F-4D97-AF65-F5344CB8AC3E}">
        <p14:creationId xmlns:p14="http://schemas.microsoft.com/office/powerpoint/2010/main" val="403820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pic>
        <p:nvPicPr>
          <p:cNvPr id="12" name="Picture 11">
            <a:extLst>
              <a:ext uri="{FF2B5EF4-FFF2-40B4-BE49-F238E27FC236}">
                <a16:creationId xmlns:a16="http://schemas.microsoft.com/office/drawing/2014/main" id="{CE66AB7C-9C58-FD4A-9CE1-6C62B1146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29" y="1234558"/>
            <a:ext cx="6648086" cy="5360644"/>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7316664"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584AB00-A68E-1644-B0DA-9C4E94DAAEE4}"/>
              </a:ext>
            </a:extLst>
          </p:cNvPr>
          <p:cNvSpPr txBox="1"/>
          <p:nvPr/>
        </p:nvSpPr>
        <p:spPr>
          <a:xfrm>
            <a:off x="8606029" y="1215560"/>
            <a:ext cx="1519968" cy="461665"/>
          </a:xfrm>
          <a:prstGeom prst="rect">
            <a:avLst/>
          </a:prstGeom>
          <a:noFill/>
        </p:spPr>
        <p:txBody>
          <a:bodyPr wrap="none" rtlCol="0">
            <a:spAutoFit/>
          </a:bodyPr>
          <a:lstStyle/>
          <a:p>
            <a:r>
              <a:rPr lang="en-US" sz="2400" dirty="0"/>
              <a:t>Job setup</a:t>
            </a:r>
          </a:p>
        </p:txBody>
      </p:sp>
    </p:spTree>
    <p:extLst>
      <p:ext uri="{BB962C8B-B14F-4D97-AF65-F5344CB8AC3E}">
        <p14:creationId xmlns:p14="http://schemas.microsoft.com/office/powerpoint/2010/main" val="270382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sp>
        <p:nvSpPr>
          <p:cNvPr id="14" name="TextBox 13">
            <a:extLst>
              <a:ext uri="{FF2B5EF4-FFF2-40B4-BE49-F238E27FC236}">
                <a16:creationId xmlns:a16="http://schemas.microsoft.com/office/drawing/2014/main" id="{D584AB00-A68E-1644-B0DA-9C4E94DAAEE4}"/>
              </a:ext>
            </a:extLst>
          </p:cNvPr>
          <p:cNvSpPr txBox="1"/>
          <p:nvPr/>
        </p:nvSpPr>
        <p:spPr>
          <a:xfrm>
            <a:off x="7471292" y="1138441"/>
            <a:ext cx="1723549" cy="523220"/>
          </a:xfrm>
          <a:prstGeom prst="rect">
            <a:avLst/>
          </a:prstGeom>
          <a:noFill/>
        </p:spPr>
        <p:txBody>
          <a:bodyPr wrap="none" rtlCol="0">
            <a:spAutoFit/>
          </a:bodyPr>
          <a:lstStyle/>
          <a:p>
            <a:r>
              <a:rPr lang="en-US" sz="2800" dirty="0"/>
              <a:t>Job steps</a:t>
            </a:r>
            <a:endParaRPr lang="en-US" dirty="0"/>
          </a:p>
        </p:txBody>
      </p:sp>
      <p:pic>
        <p:nvPicPr>
          <p:cNvPr id="4" name="Picture 3">
            <a:extLst>
              <a:ext uri="{FF2B5EF4-FFF2-40B4-BE49-F238E27FC236}">
                <a16:creationId xmlns:a16="http://schemas.microsoft.com/office/drawing/2014/main" id="{A4DF2CFE-3EE7-0348-A7F0-A966C6820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510" y="1215560"/>
            <a:ext cx="6011939" cy="5016393"/>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6203961"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86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Patricia A. Grubel, and James M. </a:t>
            </a:r>
            <a:r>
              <a:rPr lang="en-US" sz="1600" b="1" dirty="0" err="1"/>
              <a:t>Willenbring</a:t>
            </a:r>
            <a:r>
              <a:rPr lang="en-US" sz="1600" b="1" dirty="0"/>
              <a:t>, Developing a Testing and Continuous Integration Strategy for your Team tutorial, in </a:t>
            </a:r>
            <a:r>
              <a:rPr lang="en-US" sz="1600" b="1" dirty="0" err="1"/>
              <a:t>Exascale</a:t>
            </a:r>
            <a:r>
              <a:rPr lang="en-US" sz="1600" b="1" dirty="0"/>
              <a:t> Computing Project Annual Meeting, online, 2021. DOI: </a:t>
            </a:r>
            <a:r>
              <a:rPr lang="en-US" sz="1600" b="1" dirty="0">
                <a:hlinkClick r:id="rId4"/>
              </a:rPr>
              <a:t>10.6084/m9.figshare.14376956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David E. Bernholdt, Anshu Dubey, Rinku K. Gupta, Mike Heroux,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385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GitHub Actions - Release Automation</a:t>
            </a:r>
          </a:p>
        </p:txBody>
      </p:sp>
      <p:pic>
        <p:nvPicPr>
          <p:cNvPr id="3" name="Picture 2">
            <a:extLst>
              <a:ext uri="{FF2B5EF4-FFF2-40B4-BE49-F238E27FC236}">
                <a16:creationId xmlns:a16="http://schemas.microsoft.com/office/drawing/2014/main" id="{EA403AC3-5AD6-C446-AE90-EF7AE70DD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92" y="947451"/>
            <a:ext cx="6931763" cy="5321148"/>
          </a:xfrm>
          <a:prstGeom prst="rect">
            <a:avLst/>
          </a:prstGeom>
        </p:spPr>
      </p:pic>
      <p:pic>
        <p:nvPicPr>
          <p:cNvPr id="7" name="Picture 6">
            <a:extLst>
              <a:ext uri="{FF2B5EF4-FFF2-40B4-BE49-F238E27FC236}">
                <a16:creationId xmlns:a16="http://schemas.microsoft.com/office/drawing/2014/main" id="{5C8A0052-B922-8546-9161-CC57ABF22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426" y="2655065"/>
            <a:ext cx="6860648" cy="2892234"/>
          </a:xfrm>
          <a:prstGeom prst="rect">
            <a:avLst/>
          </a:prstGeom>
        </p:spPr>
      </p:pic>
    </p:spTree>
    <p:extLst>
      <p:ext uri="{BB962C8B-B14F-4D97-AF65-F5344CB8AC3E}">
        <p14:creationId xmlns:p14="http://schemas.microsoft.com/office/powerpoint/2010/main" val="2125053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Summary</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Continuous Integration Testing is to identify problems early</a:t>
            </a:r>
          </a:p>
          <a:p>
            <a:pPr lvl="1"/>
            <a:r>
              <a:rPr lang="en-US" sz="1800" dirty="0"/>
              <a:t>Catch things that would “break the build” or adversely impact other developers</a:t>
            </a:r>
          </a:p>
          <a:p>
            <a:pPr lvl="1"/>
            <a:r>
              <a:rPr lang="en-US" sz="1800" dirty="0"/>
              <a:t>Need to provide sufficient confidence, but run quickly – balance varies by project</a:t>
            </a:r>
          </a:p>
          <a:p>
            <a:pPr>
              <a:spcBef>
                <a:spcPts val="2400"/>
              </a:spcBef>
            </a:pPr>
            <a:r>
              <a:rPr lang="en-US" sz="2000" dirty="0"/>
              <a:t>CI testing should complement (not replace) more extensive automated “nightly” testing</a:t>
            </a:r>
          </a:p>
          <a:p>
            <a:pPr lvl="1"/>
            <a:r>
              <a:rPr lang="en-US" sz="1800" dirty="0"/>
              <a:t>Use scheduled testing for more and more detailed tests, more configurations and platforms, performance testing, etc.</a:t>
            </a:r>
          </a:p>
          <a:p>
            <a:pPr>
              <a:spcBef>
                <a:spcPts val="2400"/>
              </a:spcBef>
            </a:pPr>
            <a:r>
              <a:rPr lang="en-US" sz="2000" dirty="0"/>
              <a:t>Many options for where to execute CI tests</a:t>
            </a:r>
          </a:p>
          <a:p>
            <a:pPr lvl="1"/>
            <a:r>
              <a:rPr lang="en-US" sz="1800" dirty="0"/>
              <a:t>Free services are a good (easy) place to start</a:t>
            </a:r>
          </a:p>
          <a:p>
            <a:pPr lvl="1"/>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r>
              <a:rPr lang="en-US" sz="1800" dirty="0"/>
              <a:t>Focus initially on key software configurations and aspects of the code</a:t>
            </a:r>
          </a:p>
          <a:p>
            <a:pPr lvl="1"/>
            <a:r>
              <a:rPr lang="en-US" sz="1800" dirty="0"/>
              <a:t>Make sure your testing expands to cover new code</a:t>
            </a:r>
          </a:p>
        </p:txBody>
      </p:sp>
    </p:spTree>
    <p:extLst>
      <p:ext uri="{BB962C8B-B14F-4D97-AF65-F5344CB8AC3E}">
        <p14:creationId xmlns:p14="http://schemas.microsoft.com/office/powerpoint/2010/main" val="3784091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 </a:t>
            </a:r>
            <a:r>
              <a:rPr lang="en-US" i="1" dirty="0"/>
              <a:t>Testing</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merge, test, develop, merge, test, develop, merge, test…YES!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Automated Testing vs. Continuous Integration (CI) Testing</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633454"/>
            <a:ext cx="11369809" cy="4773507"/>
          </a:xfrm>
        </p:spPr>
        <p:txBody>
          <a:bodyPr/>
          <a:lstStyle/>
          <a:p>
            <a:r>
              <a:rPr lang="en-US" b="1" i="1" dirty="0"/>
              <a:t>Automated Testing</a:t>
            </a:r>
            <a:r>
              <a:rPr lang="en-US" dirty="0"/>
              <a:t>: Software that automatically performs tests and reliably detects and reports anomalous behaviors/outcomes.</a:t>
            </a:r>
          </a:p>
          <a:p>
            <a:pPr lvl="1"/>
            <a:r>
              <a:rPr lang="en-US" dirty="0"/>
              <a:t>Examples: Auto-test, CTest/CDash, nightly testing, `make check’</a:t>
            </a:r>
          </a:p>
          <a:p>
            <a:pPr lvl="1"/>
            <a:r>
              <a:rPr lang="en-US" dirty="0"/>
              <a:t>Lives “next to” your development workflow</a:t>
            </a:r>
          </a:p>
          <a:p>
            <a:pPr lvl="1"/>
            <a:r>
              <a:rPr lang="en-US" dirty="0"/>
              <a:t>Potential issues: change attribution, timeliness of results, multiple branches of development</a:t>
            </a:r>
          </a:p>
          <a:p>
            <a:pPr>
              <a:spcBef>
                <a:spcPts val="2400"/>
              </a:spcBef>
            </a:pPr>
            <a:r>
              <a:rPr lang="en-US" b="1" i="1" dirty="0"/>
              <a:t>Continuous Integration (CI)</a:t>
            </a:r>
            <a:r>
              <a:rPr lang="en-US" dirty="0"/>
              <a:t>: automated testing performed at high frequency and fine granularity aimed at </a:t>
            </a:r>
            <a:r>
              <a:rPr lang="en-US" i="1" dirty="0"/>
              <a:t>preventing</a:t>
            </a:r>
            <a:r>
              <a:rPr lang="en-US" dirty="0"/>
              <a:t> code changes from breaking key branches of development (e.g. </a:t>
            </a:r>
            <a:r>
              <a:rPr lang="en-US" i="1" dirty="0"/>
              <a:t>main</a:t>
            </a:r>
            <a:r>
              <a:rPr lang="en-US" dirty="0"/>
              <a:t>)</a:t>
            </a:r>
          </a:p>
          <a:p>
            <a:pPr lvl="1"/>
            <a:r>
              <a:rPr lang="en-US" dirty="0"/>
              <a:t>Example: Disabled/enabled “Merge Pull Request”</a:t>
            </a:r>
            <a:br>
              <a:rPr lang="en-US" dirty="0"/>
            </a:br>
            <a:r>
              <a:rPr lang="en-US" dirty="0"/>
              <a:t>button on GitHub</a:t>
            </a:r>
          </a:p>
          <a:p>
            <a:pPr lvl="2"/>
            <a:r>
              <a:rPr lang="en-US" dirty="0"/>
              <a:t>Can also be run post merge</a:t>
            </a:r>
          </a:p>
          <a:p>
            <a:pPr lvl="1"/>
            <a:r>
              <a:rPr lang="en-US" dirty="0"/>
              <a:t>Lives “within” your development workflow</a:t>
            </a:r>
          </a:p>
          <a:p>
            <a:pPr lvl="1"/>
            <a:r>
              <a:rPr lang="en-US" dirty="0"/>
              <a:t>Potential issues: extreme automation, test granularity,</a:t>
            </a:r>
            <a:br>
              <a:rPr lang="en-US" dirty="0"/>
            </a:br>
            <a:r>
              <a:rPr lang="en-US" dirty="0"/>
              <a:t>coverage, 3</a:t>
            </a:r>
            <a:r>
              <a:rPr lang="en-US" baseline="30000" dirty="0"/>
              <a:t>rd</a:t>
            </a:r>
            <a:r>
              <a:rPr lang="en-US" dirty="0"/>
              <a:t>-party services/resources </a:t>
            </a:r>
          </a:p>
        </p:txBody>
      </p:sp>
      <p:pic>
        <p:nvPicPr>
          <p:cNvPr id="4" name="Picture 3">
            <a:extLst>
              <a:ext uri="{FF2B5EF4-FFF2-40B4-BE49-F238E27FC236}">
                <a16:creationId xmlns:a16="http://schemas.microsoft.com/office/drawing/2014/main" id="{944DF8F7-343F-3C4F-9E26-DEDDD6C24D24}"/>
              </a:ext>
            </a:extLst>
          </p:cNvPr>
          <p:cNvPicPr>
            <a:picLocks noChangeAspect="1"/>
          </p:cNvPicPr>
          <p:nvPr/>
        </p:nvPicPr>
        <p:blipFill>
          <a:blip r:embed="rId2"/>
          <a:stretch>
            <a:fillRect/>
          </a:stretch>
        </p:blipFill>
        <p:spPr>
          <a:xfrm>
            <a:off x="7255933" y="4703907"/>
            <a:ext cx="4673600" cy="2147651"/>
          </a:xfrm>
          <a:prstGeom prst="rect">
            <a:avLst/>
          </a:prstGeom>
        </p:spPr>
      </p:pic>
      <p:cxnSp>
        <p:nvCxnSpPr>
          <p:cNvPr id="6" name="Straight Arrow Connector 5">
            <a:extLst>
              <a:ext uri="{FF2B5EF4-FFF2-40B4-BE49-F238E27FC236}">
                <a16:creationId xmlns:a16="http://schemas.microsoft.com/office/drawing/2014/main" id="{747F97CA-774E-7345-BB1C-541C33E51E0B}"/>
              </a:ext>
            </a:extLst>
          </p:cNvPr>
          <p:cNvCxnSpPr/>
          <p:nvPr/>
        </p:nvCxnSpPr>
        <p:spPr>
          <a:xfrm>
            <a:off x="6849533" y="5113867"/>
            <a:ext cx="999067" cy="1405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1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19DD-9E6F-0944-9C8A-1F9475F9D39D}"/>
              </a:ext>
            </a:extLst>
          </p:cNvPr>
          <p:cNvSpPr>
            <a:spLocks noGrp="1"/>
          </p:cNvSpPr>
          <p:nvPr>
            <p:ph type="title"/>
          </p:nvPr>
        </p:nvSpPr>
        <p:spPr/>
        <p:txBody>
          <a:bodyPr/>
          <a:lstStyle/>
          <a:p>
            <a:r>
              <a:rPr lang="en-US" dirty="0"/>
              <a:t>CI Testing is one part of the “Shift Left” movement in DevOps</a:t>
            </a:r>
          </a:p>
        </p:txBody>
      </p:sp>
      <p:pic>
        <p:nvPicPr>
          <p:cNvPr id="5" name="Content Placeholder 4">
            <a:extLst>
              <a:ext uri="{FF2B5EF4-FFF2-40B4-BE49-F238E27FC236}">
                <a16:creationId xmlns:a16="http://schemas.microsoft.com/office/drawing/2014/main" id="{D6EED823-C063-BC42-B321-08875B3BB414}"/>
              </a:ext>
            </a:extLst>
          </p:cNvPr>
          <p:cNvPicPr>
            <a:picLocks noGrp="1" noChangeAspect="1"/>
          </p:cNvPicPr>
          <p:nvPr>
            <p:ph idx="1"/>
          </p:nvPr>
        </p:nvPicPr>
        <p:blipFill>
          <a:blip r:embed="rId2"/>
          <a:stretch>
            <a:fillRect/>
          </a:stretch>
        </p:blipFill>
        <p:spPr>
          <a:xfrm>
            <a:off x="2450590" y="1736725"/>
            <a:ext cx="7198744" cy="4048125"/>
          </a:xfrm>
          <a:prstGeom prst="rect">
            <a:avLst/>
          </a:prstGeom>
        </p:spPr>
      </p:pic>
      <p:sp>
        <p:nvSpPr>
          <p:cNvPr id="3" name="Rectangle 2">
            <a:extLst>
              <a:ext uri="{FF2B5EF4-FFF2-40B4-BE49-F238E27FC236}">
                <a16:creationId xmlns:a16="http://schemas.microsoft.com/office/drawing/2014/main" id="{8D942554-D67B-1449-871A-54E53CB5BB53}"/>
              </a:ext>
            </a:extLst>
          </p:cNvPr>
          <p:cNvSpPr/>
          <p:nvPr/>
        </p:nvSpPr>
        <p:spPr>
          <a:xfrm>
            <a:off x="8242124" y="5106444"/>
            <a:ext cx="918575" cy="158663"/>
          </a:xfrm>
          <a:prstGeom prst="rect">
            <a:avLst/>
          </a:prstGeom>
          <a:solidFill>
            <a:srgbClr val="5AC0F8"/>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Advantage</a:t>
            </a:r>
            <a:endParaRPr lang="en-US" sz="700" dirty="0">
              <a:solidFill>
                <a:schemeClr val="bg1"/>
              </a:solidFill>
            </a:endParaRPr>
          </a:p>
        </p:txBody>
      </p:sp>
    </p:spTree>
    <p:extLst>
      <p:ext uri="{BB962C8B-B14F-4D97-AF65-F5344CB8AC3E}">
        <p14:creationId xmlns:p14="http://schemas.microsoft.com/office/powerpoint/2010/main" val="1163745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325880"/>
            <a:ext cx="5588582" cy="821190"/>
          </a:xfrm>
        </p:spPr>
        <p:txBody>
          <a:bodyPr/>
          <a:lstStyle/>
          <a:p>
            <a:pPr algn="ctr"/>
            <a:r>
              <a:rPr lang="en-US" dirty="0"/>
              <a:t>Common situations</a:t>
            </a:r>
            <a:br>
              <a:rPr lang="en-US" dirty="0"/>
            </a:br>
            <a:endParaRPr lang="en-US" dirty="0"/>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57200" y="2147070"/>
            <a:ext cx="5588582" cy="3887970"/>
          </a:xfrm>
        </p:spPr>
        <p:txBody>
          <a:bodyPr>
            <a:normAutofit fontScale="70000" lnSpcReduction="20000"/>
          </a:bodyPr>
          <a:lstStyle/>
          <a:p>
            <a:endParaRPr lang="en-US" dirty="0"/>
          </a:p>
          <a:p>
            <a:r>
              <a:rPr lang="en-US" dirty="0"/>
              <a:t>Just getting started</a:t>
            </a:r>
          </a:p>
          <a:p>
            <a:pPr lvl="1"/>
            <a:r>
              <a:rPr lang="en-US" dirty="0"/>
              <a:t>Many technologies/choices; often in the ”cloud”</a:t>
            </a:r>
          </a:p>
          <a:p>
            <a:pPr lvl="1"/>
            <a:r>
              <a:rPr lang="en-US" dirty="0"/>
              <a:t>Solution: start small, simple, build up</a:t>
            </a:r>
          </a:p>
          <a:p>
            <a:endParaRPr lang="en-US" dirty="0"/>
          </a:p>
          <a:p>
            <a:r>
              <a:rPr lang="en-US" dirty="0"/>
              <a:t>Developing suitable tests</a:t>
            </a:r>
          </a:p>
          <a:p>
            <a:pPr lvl="1"/>
            <a:r>
              <a:rPr lang="en-US" dirty="0"/>
              <a:t>Many project’s existing tests not suitable for CI</a:t>
            </a:r>
          </a:p>
          <a:p>
            <a:pPr lvl="1"/>
            <a:r>
              <a:rPr lang="en-US" dirty="0"/>
              <a:t>CI testing is a balance of thoroughness and responsiveness</a:t>
            </a:r>
          </a:p>
          <a:p>
            <a:pPr lvl="1"/>
            <a:r>
              <a:rPr lang="en-US" dirty="0"/>
              <a:t>Solution: Simplify/refactor and/or sub-setting test suite</a:t>
            </a:r>
          </a:p>
          <a:p>
            <a:endParaRPr lang="en-US" dirty="0"/>
          </a:p>
          <a:p>
            <a:r>
              <a:rPr lang="en-US" dirty="0"/>
              <a:t>Ensuring sufficient coverage</a:t>
            </a:r>
          </a:p>
          <a:p>
            <a:pPr lvl="1"/>
            <a:r>
              <a:rPr lang="en-US" dirty="0"/>
              <a:t>Some changes to code never get tested – CI can provide a false sense of security</a:t>
            </a:r>
          </a:p>
          <a:p>
            <a:pPr lvl="1"/>
            <a:r>
              <a:rPr lang="en-US"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18914" y="1325880"/>
            <a:ext cx="5531934" cy="821190"/>
          </a:xfrm>
        </p:spPr>
        <p:txBody>
          <a:bodyPr/>
          <a:lstStyle/>
          <a:p>
            <a:pPr algn="ctr"/>
            <a:r>
              <a:rPr lang="en-US" dirty="0"/>
              <a:t>Advanced situations</a:t>
            </a:r>
            <a:br>
              <a:rPr lang="en-US" dirty="0"/>
            </a:br>
            <a:endParaRPr lang="en-US" dirty="0"/>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18914" y="2147070"/>
            <a:ext cx="5531934" cy="3664450"/>
          </a:xfrm>
        </p:spPr>
        <p:txBody>
          <a:bodyPr>
            <a:normAutofit fontScale="70000" lnSpcReduction="20000"/>
          </a:bodyPr>
          <a:lstStyle/>
          <a:p>
            <a:endParaRPr lang="en-US" dirty="0"/>
          </a:p>
          <a:p>
            <a:r>
              <a:rPr lang="en-US" dirty="0"/>
              <a:t>Defining failure for </a:t>
            </a:r>
            <a:r>
              <a:rPr lang="en-US" i="1" dirty="0"/>
              <a:t>many</a:t>
            </a:r>
            <a:r>
              <a:rPr lang="en-US" dirty="0"/>
              <a:t> configurations / inconsistent failures</a:t>
            </a:r>
          </a:p>
          <a:p>
            <a:pPr lvl="1"/>
            <a:r>
              <a:rPr lang="en-US" dirty="0"/>
              <a:t>Bit-for-bit (exact) match vs. fuzzy match</a:t>
            </a:r>
          </a:p>
          <a:p>
            <a:pPr lvl="1"/>
            <a:r>
              <a:rPr lang="en-US" dirty="0"/>
              <a:t>Solution: absolute/relative tolerances </a:t>
            </a:r>
            <a:r>
              <a:rPr lang="en-US" dirty="0">
                <a:sym typeface="Wingdings" pitchFamily="2" charset="2"/>
              </a:rPr>
              <a:t></a:t>
            </a:r>
            <a:r>
              <a:rPr lang="en-US" dirty="0"/>
              <a:t> AI/ML</a:t>
            </a:r>
          </a:p>
          <a:p>
            <a:endParaRPr lang="en-US" dirty="0"/>
          </a:p>
          <a:p>
            <a:r>
              <a:rPr lang="en-US" dirty="0"/>
              <a:t>Numerous 3</a:t>
            </a:r>
            <a:r>
              <a:rPr lang="en-US" baseline="30000" dirty="0"/>
              <a:t>rd</a:t>
            </a:r>
            <a:r>
              <a:rPr lang="en-US" dirty="0"/>
              <a:t> party libraries (TPLs)</a:t>
            </a:r>
          </a:p>
          <a:p>
            <a:pPr lvl="1"/>
            <a:r>
              <a:rPr lang="en-US" dirty="0"/>
              <a:t>Compiling takes too long</a:t>
            </a:r>
          </a:p>
          <a:p>
            <a:pPr lvl="1"/>
            <a:r>
              <a:rPr lang="en-US" dirty="0"/>
              <a:t>Solution: cache pre-built TPLs, containers</a:t>
            </a:r>
          </a:p>
          <a:p>
            <a:endParaRPr lang="en-US" dirty="0"/>
          </a:p>
          <a:p>
            <a:r>
              <a:rPr lang="en-US" dirty="0"/>
              <a:t>Performance testing</a:t>
            </a:r>
          </a:p>
          <a:p>
            <a:pPr lvl="1"/>
            <a:r>
              <a:rPr lang="en-US" dirty="0"/>
              <a:t>Avoid time-, space-, scaling-performance degradation</a:t>
            </a:r>
          </a:p>
          <a:p>
            <a:pPr lvl="1"/>
            <a:r>
              <a:rPr lang="en-US" dirty="0"/>
              <a:t>Solution: Perf. instrumentation and </a:t>
            </a:r>
            <a:r>
              <a:rPr lang="en-US" i="1" dirty="0"/>
              <a:t>scheduled</a:t>
            </a:r>
            <a:r>
              <a:rPr lang="en-US"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Cloud Resources (many free on GitHub,</a:t>
            </a:r>
            <a:br>
              <a:rPr lang="en-US" dirty="0"/>
            </a:br>
            <a:r>
              <a:rPr lang="en-US" dirty="0"/>
              <a:t>BitBucket, GitLab, etc.)</a:t>
            </a:r>
          </a:p>
          <a:p>
            <a:pPr lvl="1"/>
            <a:r>
              <a:rPr lang="en-US" dirty="0"/>
              <a:t>Travis-CI, Circle-CI, AppVeyor, Azure Pipelines,…</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Bamboo @ LLNL, Jenkins @ ANL, Travis+CDash @ NERSC, etc.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79044" y="6092509"/>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grpSp>
        <p:nvGrpSpPr>
          <p:cNvPr id="30" name="Group 29">
            <a:extLst>
              <a:ext uri="{FF2B5EF4-FFF2-40B4-BE49-F238E27FC236}">
                <a16:creationId xmlns:a16="http://schemas.microsoft.com/office/drawing/2014/main" id="{3BFF040B-0CD2-9243-B8D7-93EEFEA312D3}"/>
              </a:ext>
            </a:extLst>
          </p:cNvPr>
          <p:cNvGrpSpPr/>
          <p:nvPr/>
        </p:nvGrpSpPr>
        <p:grpSpPr>
          <a:xfrm>
            <a:off x="8551999" y="403633"/>
            <a:ext cx="2801460" cy="1762760"/>
            <a:chOff x="7236620" y="964628"/>
            <a:chExt cx="2801460" cy="1762760"/>
          </a:xfrm>
        </p:grpSpPr>
        <p:sp>
          <p:nvSpPr>
            <p:cNvPr id="5" name="Cloud 4">
              <a:extLst>
                <a:ext uri="{FF2B5EF4-FFF2-40B4-BE49-F238E27FC236}">
                  <a16:creationId xmlns:a16="http://schemas.microsoft.com/office/drawing/2014/main" id="{FF94D852-131A-0142-B8B0-0452F1A53090}"/>
                </a:ext>
              </a:extLst>
            </p:cNvPr>
            <p:cNvSpPr/>
            <p:nvPr/>
          </p:nvSpPr>
          <p:spPr>
            <a:xfrm>
              <a:off x="7236620" y="964628"/>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u="sng" dirty="0">
                  <a:solidFill>
                    <a:schemeClr val="bg1"/>
                  </a:solidFill>
                </a:rPr>
                <a:t>travis-ci.com</a:t>
              </a:r>
            </a:p>
          </p:txBody>
        </p:sp>
        <p:pic>
          <p:nvPicPr>
            <p:cNvPr id="29" name="Picture 28">
              <a:extLst>
                <a:ext uri="{FF2B5EF4-FFF2-40B4-BE49-F238E27FC236}">
                  <a16:creationId xmlns:a16="http://schemas.microsoft.com/office/drawing/2014/main" id="{A75EAC99-1333-4B46-AFD4-1D0D402D486F}"/>
                </a:ext>
              </a:extLst>
            </p:cNvPr>
            <p:cNvPicPr>
              <a:picLocks noChangeAspect="1"/>
            </p:cNvPicPr>
            <p:nvPr/>
          </p:nvPicPr>
          <p:blipFill>
            <a:blip r:embed="rId6"/>
            <a:stretch>
              <a:fillRect/>
            </a:stretch>
          </p:blipFill>
          <p:spPr>
            <a:xfrm>
              <a:off x="8153004" y="1604203"/>
              <a:ext cx="968692" cy="968692"/>
            </a:xfrm>
            <a:prstGeom prst="rect">
              <a:avLst/>
            </a:prstGeom>
          </p:spPr>
        </p:pic>
      </p:gr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3050949"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2377</TotalTime>
  <Words>1633</Words>
  <Application>Microsoft Office PowerPoint</Application>
  <PresentationFormat>Custom</PresentationFormat>
  <Paragraphs>180</Paragraphs>
  <Slides>21</Slides>
  <Notes>6</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Arial Black</vt:lpstr>
      <vt:lpstr>Calibri</vt:lpstr>
      <vt:lpstr>Presentations (Wide Screen)</vt:lpstr>
      <vt:lpstr>Continuous Integration</vt:lpstr>
      <vt:lpstr>License, Citation and Acknowledgements</vt:lpstr>
      <vt:lpstr>What is Continuous Integration (CI) Testing</vt:lpstr>
      <vt:lpstr>Automated Testing vs. Continuous Integration (CI) Testing</vt:lpstr>
      <vt:lpstr>Examples…</vt:lpstr>
      <vt:lpstr>CI Testing is one part of the “Shift Left” movement in DevOps</vt:lpstr>
      <vt:lpstr>What can make CI Difficult</vt:lpstr>
      <vt:lpstr>CI Resources (Where do jobs run?)</vt:lpstr>
      <vt:lpstr>Examples…</vt:lpstr>
      <vt:lpstr>ECP CI Resources</vt:lpstr>
      <vt:lpstr>Getting started with CI</vt:lpstr>
      <vt:lpstr>Getting started with CI: </vt:lpstr>
      <vt:lpstr>Getting started with Travis CI: </vt:lpstr>
      <vt:lpstr>travis-ci.com</vt:lpstr>
      <vt:lpstr>GitHub Actions – results of workflow test runs</vt:lpstr>
      <vt:lpstr>GitHub Pull Request Status Indicators</vt:lpstr>
      <vt:lpstr>GitHub Actions – Key Elements of Defining Tests</vt:lpstr>
      <vt:lpstr>GitHub Actions – Key Elements of Defining Tests</vt:lpstr>
      <vt:lpstr>GitHub Actions – Key Elements of Defining Tests</vt:lpstr>
      <vt:lpstr>GitHub Actions - Release Automation</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193</cp:revision>
  <cp:lastPrinted>2017-11-02T18:35:01Z</cp:lastPrinted>
  <dcterms:created xsi:type="dcterms:W3CDTF">2018-11-06T17:28:56Z</dcterms:created>
  <dcterms:modified xsi:type="dcterms:W3CDTF">2021-05-21T22:02:52Z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